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71" r:id="rId7"/>
    <p:sldId id="263" r:id="rId8"/>
    <p:sldId id="278" r:id="rId9"/>
    <p:sldId id="272" r:id="rId10"/>
    <p:sldId id="264" r:id="rId11"/>
    <p:sldId id="265" r:id="rId12"/>
    <p:sldId id="266" r:id="rId13"/>
    <p:sldId id="273" r:id="rId14"/>
    <p:sldId id="277" r:id="rId15"/>
    <p:sldId id="275" r:id="rId16"/>
    <p:sldId id="279" r:id="rId17"/>
    <p:sldId id="276" r:id="rId18"/>
    <p:sldId id="280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achua" initials="c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07" autoAdjust="0"/>
    <p:restoredTop sz="94660"/>
  </p:normalViewPr>
  <p:slideViewPr>
    <p:cSldViewPr snapToGrid="0">
      <p:cViewPr>
        <p:scale>
          <a:sx n="66" d="100"/>
          <a:sy n="66" d="100"/>
        </p:scale>
        <p:origin x="888" y="1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 რიგი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Sheet1!$B$2:$B$5</c:f>
              <c:numCache>
                <c:formatCode>0%</c:formatCode>
                <c:ptCount val="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A1-4644-9026-805D1ED51A7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II რიგი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trendline>
            <c:spPr>
              <a:ln w="19050" cap="flat" cmpd="sng" algn="ctr">
                <a:solidFill>
                  <a:srgbClr val="FF0000"/>
                </a:solidFill>
                <a:prstDash val="solid"/>
                <a:miter lim="800000"/>
              </a:ln>
              <a:effectLst/>
            </c:spPr>
            <c:trendlineType val="linear"/>
            <c:dispRSqr val="0"/>
            <c:dispEq val="0"/>
          </c:trendline>
          <c:cat>
            <c:numRef>
              <c:f>Sheet1!$A$2:$A$5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Sheet1!$C$2:$C$5</c:f>
              <c:numCache>
                <c:formatCode>0%</c:formatCode>
                <c:ptCount val="4"/>
                <c:pt idx="0">
                  <c:v>0.25</c:v>
                </c:pt>
                <c:pt idx="1">
                  <c:v>0.5</c:v>
                </c:pt>
                <c:pt idx="2">
                  <c:v>0.75000000000000033</c:v>
                </c:pt>
                <c:pt idx="3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2A1-4644-9026-805D1ED51A7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82897152"/>
        <c:axId val="82903040"/>
      </c:barChart>
      <c:catAx>
        <c:axId val="828971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903040"/>
        <c:crosses val="autoZero"/>
        <c:auto val="1"/>
        <c:lblAlgn val="ctr"/>
        <c:lblOffset val="100"/>
        <c:noMultiLvlLbl val="0"/>
      </c:catAx>
      <c:valAx>
        <c:axId val="82903040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one"/>
        <c:crossAx val="82897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სენსიტიური ტუბერკულოზი</c:v>
                </c:pt>
                <c:pt idx="1">
                  <c:v>რეზისტენტული ტუბერკულოზი (ინტენსიური ფაზა)</c:v>
                </c:pt>
                <c:pt idx="2">
                  <c:v>რეზისტენტული ტუბერკულოზი (გაგრძელების ფაზა)</c:v>
                </c:pt>
                <c:pt idx="3">
                  <c:v>მულტირეზისტენტული ტუბერკულოზის მკურნალობა ახალი მედიკამენტებით (ინტენსიური ფაზა)</c:v>
                </c:pt>
                <c:pt idx="4">
                  <c:v>მულტირეზისტენტული ტუბერკულოზის მკურნალობა ახალი მედიკამენტებით (გაგრძელების ფაზა)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50</c:v>
                </c:pt>
                <c:pt idx="1">
                  <c:v>158</c:v>
                </c:pt>
                <c:pt idx="2">
                  <c:v>84</c:v>
                </c:pt>
                <c:pt idx="3">
                  <c:v>279</c:v>
                </c:pt>
                <c:pt idx="4">
                  <c:v>155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A5B-4CF8-A0E9-CA9BD886D5A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სენსიტიური ტუბერკულოზი</c:v>
                </c:pt>
                <c:pt idx="1">
                  <c:v>რეზისტენტული ტუბერკულოზი (ინტენსიური ფაზა)</c:v>
                </c:pt>
                <c:pt idx="2">
                  <c:v>რეზისტენტული ტუბერკულოზი (გაგრძელების ფაზა)</c:v>
                </c:pt>
                <c:pt idx="3">
                  <c:v>მულტირეზისტენტული ტუბერკულოზის მკურნალობა ახალი მედიკამენტებით (ინტენსიური ფაზა)</c:v>
                </c:pt>
                <c:pt idx="4">
                  <c:v>მულტირეზისტენტული ტუბერკულოზის მკურნალობა ახალი მედიკამენტებით (გაგრძელების ფაზა)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55</c:v>
                </c:pt>
                <c:pt idx="1">
                  <c:v>174</c:v>
                </c:pt>
                <c:pt idx="2">
                  <c:v>92</c:v>
                </c:pt>
                <c:pt idx="3">
                  <c:v>307</c:v>
                </c:pt>
                <c:pt idx="4">
                  <c:v>171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A5B-4CF8-A0E9-CA9BD886D5A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82955264"/>
        <c:axId val="68621056"/>
      </c:barChart>
      <c:catAx>
        <c:axId val="829552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621056"/>
        <c:crosses val="autoZero"/>
        <c:auto val="1"/>
        <c:lblAlgn val="ctr"/>
        <c:lblOffset val="100"/>
        <c:noMultiLvlLbl val="0"/>
      </c:catAx>
      <c:valAx>
        <c:axId val="6862105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one"/>
        <c:crossAx val="82955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ბენეფიციართა რაოდენობა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 (9 თვე)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150</c:v>
                </c:pt>
                <c:pt idx="1">
                  <c:v>225</c:v>
                </c:pt>
                <c:pt idx="2">
                  <c:v>300</c:v>
                </c:pt>
                <c:pt idx="3">
                  <c:v>531</c:v>
                </c:pt>
                <c:pt idx="4">
                  <c:v>402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9F-493A-9224-F9911DCF1A0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68670592"/>
        <c:axId val="82906112"/>
      </c:barChart>
      <c:catAx>
        <c:axId val="686705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906112"/>
        <c:crosses val="autoZero"/>
        <c:auto val="1"/>
        <c:lblAlgn val="ctr"/>
        <c:lblOffset val="100"/>
        <c:noMultiLvlLbl val="0"/>
      </c:catAx>
      <c:valAx>
        <c:axId val="8290611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86705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GEL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Sheet1!$B$2:$B$5</c:f>
              <c:numCache>
                <c:formatCode>#,##0.00</c:formatCode>
                <c:ptCount val="4"/>
                <c:pt idx="0">
                  <c:v>15400</c:v>
                </c:pt>
                <c:pt idx="1">
                  <c:v>15580</c:v>
                </c:pt>
                <c:pt idx="2">
                  <c:v>15670</c:v>
                </c:pt>
                <c:pt idx="3">
                  <c:v>16380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F1-4787-B5F9-F3A30D91E51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82842368"/>
        <c:axId val="82843904"/>
      </c:barChart>
      <c:catAx>
        <c:axId val="828423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843904"/>
        <c:crosses val="autoZero"/>
        <c:auto val="1"/>
        <c:lblAlgn val="ctr"/>
        <c:lblOffset val="100"/>
        <c:noMultiLvlLbl val="0"/>
      </c:catAx>
      <c:valAx>
        <c:axId val="82843904"/>
        <c:scaling>
          <c:orientation val="minMax"/>
        </c:scaling>
        <c:delete val="1"/>
        <c:axPos val="l"/>
        <c:numFmt formatCode="#,##0.00" sourceLinked="1"/>
        <c:majorTickMark val="none"/>
        <c:minorTickMark val="none"/>
        <c:tickLblPos val="none"/>
        <c:crossAx val="828423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 რიგი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Sheet1!$B$2:$B$5</c:f>
              <c:numCache>
                <c:formatCode>0%</c:formatCode>
                <c:ptCount val="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C9-4175-8790-34EE78B98A7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II რიგი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b="1" smtClean="0">
                        <a:solidFill>
                          <a:srgbClr val="00B0F0"/>
                        </a:solidFill>
                      </a:rPr>
                      <a:t>80%</a:t>
                    </a:r>
                    <a:endParaRPr lang="en-US" b="1">
                      <a:solidFill>
                        <a:srgbClr val="00B0F0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6549-4EE2-B9E8-49B4DB5D5F2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trendline>
            <c:spPr>
              <a:ln w="19050" cap="flat" cmpd="sng" algn="ctr">
                <a:solidFill>
                  <a:srgbClr val="C00000"/>
                </a:solidFill>
                <a:prstDash val="solid"/>
                <a:miter lim="800000"/>
              </a:ln>
              <a:effectLst/>
            </c:spPr>
            <c:trendlineType val="linear"/>
            <c:dispRSqr val="0"/>
            <c:dispEq val="0"/>
          </c:trendline>
          <c:cat>
            <c:numRef>
              <c:f>Sheet1!$A$2:$A$5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Sheet1!$C$2:$C$5</c:f>
              <c:numCache>
                <c:formatCode>0%</c:formatCode>
                <c:ptCount val="4"/>
                <c:pt idx="0">
                  <c:v>0.25</c:v>
                </c:pt>
                <c:pt idx="1">
                  <c:v>0.5</c:v>
                </c:pt>
                <c:pt idx="2">
                  <c:v>0.55000000000000004</c:v>
                </c:pt>
                <c:pt idx="3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2C9-4175-8790-34EE78B98A7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93926528"/>
        <c:axId val="93928064"/>
      </c:barChart>
      <c:catAx>
        <c:axId val="939265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928064"/>
        <c:crosses val="autoZero"/>
        <c:auto val="1"/>
        <c:lblAlgn val="ctr"/>
        <c:lblOffset val="100"/>
        <c:noMultiLvlLbl val="0"/>
      </c:catAx>
      <c:valAx>
        <c:axId val="93928064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one"/>
        <c:crossAx val="939265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ინსტრუმენტული დიაგნოსტიკა (რუტინული)</c:v>
                </c:pt>
                <c:pt idx="1">
                  <c:v>ინსტრუმენტული დიაგნოსტიკა (გაფართოვებული)</c:v>
                </c:pt>
                <c:pt idx="2">
                  <c:v>ექმის ვიზიტი პაციენტთან</c:v>
                </c:pt>
                <c:pt idx="3">
                  <c:v>განმეორებითი ვიზიტი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70</c:v>
                </c:pt>
                <c:pt idx="1">
                  <c:v>350</c:v>
                </c:pt>
                <c:pt idx="2">
                  <c:v>25</c:v>
                </c:pt>
                <c:pt idx="3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0F-4014-9513-C7AE657DB7F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ინსტრუმენტული დიაგნოსტიკა (რუტინული)</c:v>
                </c:pt>
                <c:pt idx="1">
                  <c:v>ინსტრუმენტული დიაგნოსტიკა (გაფართოვებული)</c:v>
                </c:pt>
                <c:pt idx="2">
                  <c:v>ექმის ვიზიტი პაციენტთან</c:v>
                </c:pt>
                <c:pt idx="3">
                  <c:v>განმეორებითი ვიზიტი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80</c:v>
                </c:pt>
                <c:pt idx="1">
                  <c:v>520</c:v>
                </c:pt>
                <c:pt idx="2">
                  <c:v>35</c:v>
                </c:pt>
                <c:pt idx="3">
                  <c:v>140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40F-4014-9513-C7AE657DB7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1251712"/>
        <c:axId val="85721472"/>
      </c:barChart>
      <c:catAx>
        <c:axId val="101251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721472"/>
        <c:crosses val="autoZero"/>
        <c:auto val="1"/>
        <c:lblAlgn val="ctr"/>
        <c:lblOffset val="100"/>
        <c:noMultiLvlLbl val="0"/>
      </c:catAx>
      <c:valAx>
        <c:axId val="857214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12517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GEL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Sheet1!$B$2:$B$5</c:f>
              <c:numCache>
                <c:formatCode>#,##0.00</c:formatCode>
                <c:ptCount val="4"/>
                <c:pt idx="0">
                  <c:v>8600</c:v>
                </c:pt>
                <c:pt idx="1">
                  <c:v>10030</c:v>
                </c:pt>
                <c:pt idx="2">
                  <c:v>12520</c:v>
                </c:pt>
                <c:pt idx="3">
                  <c:v>13437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EC-4894-90EF-A9DB2D9A2CE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457490272"/>
        <c:axId val="457485680"/>
      </c:barChart>
      <c:catAx>
        <c:axId val="4574902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7485680"/>
        <c:crosses val="autoZero"/>
        <c:auto val="1"/>
        <c:lblAlgn val="ctr"/>
        <c:lblOffset val="100"/>
        <c:noMultiLvlLbl val="0"/>
      </c:catAx>
      <c:valAx>
        <c:axId val="457485680"/>
        <c:scaling>
          <c:orientation val="minMax"/>
        </c:scaling>
        <c:delete val="1"/>
        <c:axPos val="l"/>
        <c:numFmt formatCode="#,##0.00" sourceLinked="1"/>
        <c:majorTickMark val="none"/>
        <c:minorTickMark val="none"/>
        <c:tickLblPos val="nextTo"/>
        <c:crossAx val="457490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856D5-EC28-4045-B092-8C3AE8A3BBC1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C3D96-4C6C-4EF1-993E-331EB918E8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782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856D5-EC28-4045-B092-8C3AE8A3BBC1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C3D96-4C6C-4EF1-993E-331EB918E8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648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856D5-EC28-4045-B092-8C3AE8A3BBC1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C3D96-4C6C-4EF1-993E-331EB918E8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114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856D5-EC28-4045-B092-8C3AE8A3BBC1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C3D96-4C6C-4EF1-993E-331EB918E8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913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856D5-EC28-4045-B092-8C3AE8A3BBC1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C3D96-4C6C-4EF1-993E-331EB918E8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972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856D5-EC28-4045-B092-8C3AE8A3BBC1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C3D96-4C6C-4EF1-993E-331EB918E8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57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856D5-EC28-4045-B092-8C3AE8A3BBC1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C3D96-4C6C-4EF1-993E-331EB918E8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423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856D5-EC28-4045-B092-8C3AE8A3BBC1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C3D96-4C6C-4EF1-993E-331EB918E8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123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856D5-EC28-4045-B092-8C3AE8A3BBC1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C3D96-4C6C-4EF1-993E-331EB918E8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175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856D5-EC28-4045-B092-8C3AE8A3BBC1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C3D96-4C6C-4EF1-993E-331EB918E8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800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856D5-EC28-4045-B092-8C3AE8A3BBC1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C3D96-4C6C-4EF1-993E-331EB918E8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652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856D5-EC28-4045-B092-8C3AE8A3BBC1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C3D96-4C6C-4EF1-993E-331EB918E8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56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a-GE" sz="3200" b="1" dirty="0" smtClean="0">
                <a:solidFill>
                  <a:schemeClr val="tx2">
                    <a:lumMod val="50000"/>
                  </a:schemeClr>
                </a:solidFill>
              </a:rPr>
              <a:t>გლობალური ფონდის აქტივობების ტრანზიცია ჯანმრთელობის დაცვის სახელმწიფო პროგრამების ფარგლებში</a:t>
            </a:r>
            <a:endParaRPr lang="en-US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069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a-GE" sz="2400" b="1" dirty="0" smtClean="0">
                <a:solidFill>
                  <a:schemeClr val="tx2">
                    <a:lumMod val="50000"/>
                  </a:schemeClr>
                </a:solidFill>
              </a:rPr>
              <a:t>აივ-ინფექცია/შიდსის მართვა</a:t>
            </a:r>
            <a:br>
              <a:rPr lang="ka-GE" sz="2400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ka-GE" sz="2400" b="1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ka-GE" sz="2400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ka-GE" sz="2400" b="1" i="1" dirty="0">
                <a:solidFill>
                  <a:schemeClr val="tx2">
                    <a:lumMod val="50000"/>
                  </a:schemeClr>
                </a:solidFill>
              </a:rPr>
              <a:t>ღონისძიებები, რომელთა ტრანზიცია </a:t>
            </a:r>
            <a:r>
              <a:rPr lang="ka-GE" sz="2400" b="1" i="1" dirty="0" smtClean="0">
                <a:solidFill>
                  <a:schemeClr val="tx2">
                    <a:lumMod val="50000"/>
                  </a:schemeClr>
                </a:solidFill>
              </a:rPr>
              <a:t>2020 წლამდე სრულად/ან </a:t>
            </a:r>
            <a:r>
              <a:rPr lang="ka-GE" sz="2400" b="1" i="1" dirty="0">
                <a:solidFill>
                  <a:schemeClr val="tx2">
                    <a:lumMod val="50000"/>
                  </a:schemeClr>
                </a:solidFill>
              </a:rPr>
              <a:t>წილობრივად განხორციელდა სახელმწიფო პროგრამის ფარგლებში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61087"/>
            <a:ext cx="10515600" cy="4922840"/>
          </a:xfrm>
        </p:spPr>
        <p:txBody>
          <a:bodyPr>
            <a:noAutofit/>
          </a:bodyPr>
          <a:lstStyle/>
          <a:p>
            <a:endParaRPr lang="ka-GE" sz="1800" b="1" dirty="0" smtClean="0"/>
          </a:p>
          <a:p>
            <a:r>
              <a:rPr lang="ka-GE" sz="2000" dirty="0">
                <a:solidFill>
                  <a:schemeClr val="tx2">
                    <a:lumMod val="75000"/>
                  </a:schemeClr>
                </a:solidFill>
              </a:rPr>
              <a:t>შიდსის სამკურნალო პირველი და მეორე რიგის არვ მედიკამენტების </a:t>
            </a:r>
            <a:r>
              <a:rPr lang="ka-GE" sz="2000" dirty="0" smtClean="0">
                <a:solidFill>
                  <a:schemeClr val="tx2">
                    <a:lumMod val="75000"/>
                  </a:schemeClr>
                </a:solidFill>
              </a:rPr>
              <a:t>შესყიდვა</a:t>
            </a:r>
          </a:p>
          <a:p>
            <a:pPr marL="0" indent="0">
              <a:buNone/>
            </a:pPr>
            <a:endParaRPr lang="ka-GE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ka-GE" sz="2000" dirty="0" smtClean="0">
                <a:solidFill>
                  <a:schemeClr val="tx2">
                    <a:lumMod val="75000"/>
                  </a:schemeClr>
                </a:solidFill>
              </a:rPr>
              <a:t>სწრაფი-მარტივი </a:t>
            </a:r>
            <a:r>
              <a:rPr lang="ka-GE" sz="2000" dirty="0">
                <a:solidFill>
                  <a:schemeClr val="tx2">
                    <a:lumMod val="75000"/>
                  </a:schemeClr>
                </a:solidFill>
              </a:rPr>
              <a:t>ტესტ-სისტემების შესყიდვა (აივ, ჰეპატიტი  B და  C, სიფილისი</a:t>
            </a:r>
            <a:r>
              <a:rPr lang="ka-GE" sz="2000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</a:p>
          <a:p>
            <a:pPr marL="0" indent="0">
              <a:buNone/>
            </a:pPr>
            <a:r>
              <a:rPr lang="ka-GE" sz="2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r>
              <a:rPr lang="ka-GE" sz="2000" dirty="0" smtClean="0">
                <a:solidFill>
                  <a:schemeClr val="tx2">
                    <a:lumMod val="75000"/>
                  </a:schemeClr>
                </a:solidFill>
              </a:rPr>
              <a:t>აივ </a:t>
            </a:r>
            <a:r>
              <a:rPr lang="ka-GE" sz="2000" dirty="0">
                <a:solidFill>
                  <a:schemeClr val="tx2">
                    <a:lumMod val="75000"/>
                  </a:schemeClr>
                </a:solidFill>
              </a:rPr>
              <a:t>ინფექცია/შიდსით დაავადებულთათვის გრიპის და B ჰეპატიტის ვაქცინების შესყიდვა </a:t>
            </a:r>
            <a:endParaRPr lang="ka-GE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ka-GE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ka-GE" sz="2000" dirty="0">
                <a:solidFill>
                  <a:schemeClr val="tx2">
                    <a:lumMod val="75000"/>
                  </a:schemeClr>
                </a:solidFill>
              </a:rPr>
              <a:t>პრე და პოსტ აივ ექსპოზიციის მედიკამენტოზური მკურნალობა (კლინიკური და </a:t>
            </a:r>
            <a:r>
              <a:rPr lang="ka-GE" sz="2000" dirty="0" smtClean="0">
                <a:solidFill>
                  <a:schemeClr val="tx2">
                    <a:lumMod val="75000"/>
                  </a:schemeClr>
                </a:solidFill>
              </a:rPr>
              <a:t>ლაბორატორიული მომსახურება)</a:t>
            </a:r>
          </a:p>
          <a:p>
            <a:pPr marL="0" indent="0">
              <a:buNone/>
            </a:pPr>
            <a:endParaRPr lang="ka-GE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ka-GE" sz="2000" dirty="0" smtClean="0">
                <a:solidFill>
                  <a:schemeClr val="tx2">
                    <a:lumMod val="75000"/>
                  </a:schemeClr>
                </a:solidFill>
              </a:rPr>
              <a:t>არვ </a:t>
            </a:r>
            <a:r>
              <a:rPr lang="ka-GE" sz="2000" dirty="0">
                <a:solidFill>
                  <a:schemeClr val="tx2">
                    <a:lumMod val="75000"/>
                  </a:schemeClr>
                </a:solidFill>
              </a:rPr>
              <a:t>მკურნალობის მონიტორინგის ტესტ-სისტემები (აივ რაოდენობრივი PCR ტესტ-სისტემები თავისი სახარჯი მასალებით</a:t>
            </a:r>
            <a:r>
              <a:rPr lang="ka-GE" sz="2000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  <a:endParaRPr lang="ka-GE" sz="2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5483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2400" b="1" dirty="0">
                <a:solidFill>
                  <a:schemeClr val="tx2">
                    <a:lumMod val="50000"/>
                  </a:schemeClr>
                </a:solidFill>
              </a:rPr>
              <a:t>პირველი და მეორე რიგის </a:t>
            </a:r>
            <a:r>
              <a:rPr lang="ka-GE" sz="2400" b="1" dirty="0" smtClean="0">
                <a:solidFill>
                  <a:schemeClr val="tx2">
                    <a:lumMod val="50000"/>
                  </a:schemeClr>
                </a:solidFill>
              </a:rPr>
              <a:t>არვ </a:t>
            </a:r>
            <a:r>
              <a:rPr lang="ka-GE" sz="2400" b="1" dirty="0">
                <a:solidFill>
                  <a:schemeClr val="tx2">
                    <a:lumMod val="50000"/>
                  </a:schemeClr>
                </a:solidFill>
              </a:rPr>
              <a:t>მედიკამენტების შესყიდვის წილი სახელმწიფოს მხრიდან წლების მიხედვით</a:t>
            </a:r>
            <a:endParaRPr lang="en-US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104185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610965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a-GE" sz="2400" b="1" dirty="0" smtClean="0"/>
              <a:t/>
            </a:r>
            <a:br>
              <a:rPr lang="ka-GE" sz="2400" b="1" dirty="0" smtClean="0"/>
            </a:br>
            <a:r>
              <a:rPr lang="ka-GE" sz="2400" b="1" dirty="0"/>
              <a:t/>
            </a:r>
            <a:br>
              <a:rPr lang="ka-GE" sz="2400" b="1" dirty="0"/>
            </a:br>
            <a:r>
              <a:rPr lang="ka-GE" sz="2400" b="1" dirty="0" smtClean="0">
                <a:solidFill>
                  <a:schemeClr val="tx2">
                    <a:lumMod val="50000"/>
                  </a:schemeClr>
                </a:solidFill>
              </a:rPr>
              <a:t>არვ მონიტორინგის ტესტ-სისტემების შესყიდვა</a:t>
            </a:r>
            <a:br>
              <a:rPr lang="ka-GE" sz="2400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ka-GE" sz="2400" b="1" dirty="0"/>
              <a:t/>
            </a:r>
            <a:br>
              <a:rPr lang="ka-GE" sz="2400" b="1" dirty="0"/>
            </a:br>
            <a:r>
              <a:rPr lang="ka-GE" sz="2000" dirty="0" smtClean="0">
                <a:solidFill>
                  <a:schemeClr val="tx2">
                    <a:lumMod val="75000"/>
                  </a:schemeClr>
                </a:solidFill>
              </a:rPr>
              <a:t>2018-2019 წლიდან, ტესტ-სისტემებით ნაწილობრივ უზრუნველსაყოფად,  ამბულატორიული მომსახურების კომპონენტში გათვალისწინებულია - პირველი ვიზიტის (გაფართოებული) და განმეორებითი ვიზიტის (გაფართოებული) ერთეულის ღირებულებების ზრდა</a:t>
            </a:r>
            <a:r>
              <a:rPr lang="ka-GE" sz="24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ka-GE" sz="2400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en-US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435472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269920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2200" b="1" dirty="0">
                <a:solidFill>
                  <a:schemeClr val="tx2">
                    <a:lumMod val="50000"/>
                  </a:schemeClr>
                </a:solidFill>
              </a:rPr>
              <a:t>პრე და პოს აივ ექსპოზიციის პროფილაქტიკური მედიკამენტოზური მკურნალობა</a:t>
            </a:r>
            <a:endParaRPr lang="en-US" sz="2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ka-GE" sz="2400" b="1" dirty="0"/>
          </a:p>
          <a:p>
            <a:r>
              <a:rPr lang="ka-GE" sz="2400" b="1" dirty="0" smtClean="0">
                <a:solidFill>
                  <a:schemeClr val="tx2">
                    <a:lumMod val="75000"/>
                  </a:schemeClr>
                </a:solidFill>
              </a:rPr>
              <a:t>2019 წლიდან აივ-ინფექცია/შიდსის სახელმწიფო პროგრამის ფარგლებში გათვალისწინებულია:</a:t>
            </a:r>
          </a:p>
          <a:p>
            <a:endParaRPr lang="ka-GE" sz="2400" b="1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ka-GE" sz="1800" dirty="0">
                <a:solidFill>
                  <a:schemeClr val="accent1">
                    <a:lumMod val="75000"/>
                  </a:schemeClr>
                </a:solidFill>
              </a:rPr>
              <a:t>პოსტ-კონტაქტური პროფილაქტიკა წლიური საპროგნოზო რაოდენობით - 60 ბენეფიციარი (ერთეულის ფასი 56.9 ლარი) </a:t>
            </a:r>
            <a:endParaRPr lang="ka-GE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lvl="1" indent="0">
              <a:buNone/>
            </a:pPr>
            <a:endParaRPr lang="ka-GE" sz="1800" dirty="0" smtClean="0"/>
          </a:p>
        </p:txBody>
      </p:sp>
    </p:spTree>
    <p:extLst>
      <p:ext uri="{BB962C8B-B14F-4D97-AF65-F5344CB8AC3E}">
        <p14:creationId xmlns:p14="http://schemas.microsoft.com/office/powerpoint/2010/main" val="2730275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2400" b="1" dirty="0">
                <a:solidFill>
                  <a:schemeClr val="tx2">
                    <a:lumMod val="75000"/>
                  </a:schemeClr>
                </a:solidFill>
              </a:rPr>
              <a:t>აივ ინფექცია/შიდსით დაავადებულთათვის გრიპის და B ჰეპატიტის ვაქცინების შესყიდვა </a:t>
            </a:r>
            <a:br>
              <a:rPr lang="ka-GE" sz="2400" b="1" dirty="0">
                <a:solidFill>
                  <a:schemeClr val="tx2">
                    <a:lumMod val="75000"/>
                  </a:schemeClr>
                </a:solidFill>
              </a:rPr>
            </a:b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a-GE" b="1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2019 </a:t>
            </a:r>
            <a:r>
              <a:rPr lang="ka-GE" b="1" dirty="0">
                <a:solidFill>
                  <a:schemeClr val="tx2">
                    <a:lumMod val="75000"/>
                  </a:schemeClr>
                </a:solidFill>
              </a:rPr>
              <a:t>წლიდან </a:t>
            </a:r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იმუნიზაციის </a:t>
            </a:r>
            <a:r>
              <a:rPr lang="ka-GE" b="1" dirty="0">
                <a:solidFill>
                  <a:schemeClr val="tx2">
                    <a:lumMod val="75000"/>
                  </a:schemeClr>
                </a:solidFill>
              </a:rPr>
              <a:t>სახელმწიფო პროგრამის ფარგლებში </a:t>
            </a:r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გათვალისწინებულია:</a:t>
            </a:r>
          </a:p>
          <a:p>
            <a:endParaRPr lang="ka-GE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>
                <a:solidFill>
                  <a:schemeClr val="accent1">
                    <a:lumMod val="75000"/>
                  </a:schemeClr>
                </a:solidFill>
              </a:rPr>
              <a:t>აივ ინფექცია/შიდსით დაავადებულთათვის გრიპის და B ჰეპატიტის ვაქცინების შესყიდვა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5454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2400" b="1" dirty="0">
                <a:solidFill>
                  <a:schemeClr val="tx2">
                    <a:lumMod val="50000"/>
                  </a:schemeClr>
                </a:solidFill>
              </a:rPr>
              <a:t>აივ-ინფექცია/შიდსის სახელმწიფო პროგრამის ბიუჯეტი წლების მიხედვით</a:t>
            </a:r>
            <a:endParaRPr lang="en-US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389605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79818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1784"/>
          </a:xfrm>
        </p:spPr>
        <p:txBody>
          <a:bodyPr>
            <a:normAutofit/>
          </a:bodyPr>
          <a:lstStyle/>
          <a:p>
            <a:pPr algn="ctr"/>
            <a:r>
              <a:rPr lang="ka-GE" sz="2400" b="1" dirty="0" smtClean="0">
                <a:solidFill>
                  <a:schemeClr val="tx2">
                    <a:lumMod val="75000"/>
                  </a:schemeClr>
                </a:solidFill>
              </a:rPr>
              <a:t>აივ-ინფექცია/შიდსის </a:t>
            </a:r>
            <a:r>
              <a:rPr lang="ka-GE" sz="2400" b="1" dirty="0">
                <a:solidFill>
                  <a:schemeClr val="tx2">
                    <a:lumMod val="75000"/>
                  </a:schemeClr>
                </a:solidFill>
              </a:rPr>
              <a:t>მართვის 2020 წლის სახელმწიფო პროგრამის ბიუჯეტი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1271154"/>
              </p:ext>
            </p:extLst>
          </p:nvPr>
        </p:nvGraphicFramePr>
        <p:xfrm>
          <a:off x="838200" y="1246909"/>
          <a:ext cx="10515600" cy="5350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70273">
                  <a:extLst>
                    <a:ext uri="{9D8B030D-6E8A-4147-A177-3AD203B41FA5}">
                      <a16:colId xmlns:a16="http://schemas.microsoft.com/office/drawing/2014/main" val="531567453"/>
                    </a:ext>
                  </a:extLst>
                </a:gridCol>
                <a:gridCol w="2445327">
                  <a:extLst>
                    <a:ext uri="{9D8B030D-6E8A-4147-A177-3AD203B41FA5}">
                      <a16:colId xmlns:a16="http://schemas.microsoft.com/office/drawing/2014/main" val="52331031"/>
                    </a:ext>
                  </a:extLst>
                </a:gridCol>
              </a:tblGrid>
              <a:tr h="625453"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bg1"/>
                          </a:solidFill>
                        </a:rPr>
                        <a:t>კომპონენტის დასახელება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ბიუჯეტი </a:t>
                      </a:r>
                    </a:p>
                    <a:p>
                      <a:pPr algn="ctr"/>
                      <a:r>
                        <a:rPr lang="ka-GE" dirty="0" smtClean="0"/>
                        <a:t>(ათასი ლარი)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9483065"/>
                  </a:ext>
                </a:extLst>
              </a:tr>
              <a:tr h="938938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აივ-ინფექცია/შიდსზე ნებაყოფლობითი კონსულტირება და ტესტირება, მათ შორის: აივ-ინფექციაზე/შიდსზე, </a:t>
                      </a:r>
                      <a:r>
                        <a:rPr lang="en-US" sz="1400" dirty="0" smtClean="0"/>
                        <a:t>B </a:t>
                      </a:r>
                      <a:r>
                        <a:rPr lang="ka-GE" sz="1400" dirty="0" smtClean="0"/>
                        <a:t>ჰეპატიტზე და სიფილისზე სკრინინგული კვლევისათვის საჭირო ტესტ-სისტემების, არვ მკურნალობის მონიტორინგისათვის საჭირო ტესტ-სისტემებისა და სახარჯი მასალების შესყიდვა,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2,582.0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125744"/>
                  </a:ext>
                </a:extLst>
              </a:tr>
              <a:tr h="368509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აივ-ინფექცია/შიდსით დაავადებულთა ამბულატორიული მომსახურებით უზრუნველყოფა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4,000.0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462537"/>
                  </a:ext>
                </a:extLst>
              </a:tr>
              <a:tr h="368509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არვ მონიტორინგის მობილური ბრიგადები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200.0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2956528"/>
                  </a:ext>
                </a:extLst>
              </a:tr>
              <a:tr h="514901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არვ მკურნალობის მონიტორინგისათვის საჭირო ტესტ-სისტემებისა და სახარჯი მასალების შესყიდვა, (2020 წლის ივლისიდან ვაუჩერის ღირებულებაში)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800.0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6092189"/>
                  </a:ext>
                </a:extLst>
              </a:tr>
              <a:tr h="514901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აივ ექსპოზიციის წინა არვ მედიკამენტოზური პრევენციული მკურნალობა (</a:t>
                      </a:r>
                      <a:r>
                        <a:rPr lang="en-US" sz="1400" dirty="0" err="1" smtClean="0"/>
                        <a:t>PrEP</a:t>
                      </a:r>
                      <a:r>
                        <a:rPr lang="en-US" sz="1400" dirty="0" smtClean="0"/>
                        <a:t>) </a:t>
                      </a:r>
                      <a:r>
                        <a:rPr lang="ka-GE" sz="1400" dirty="0" smtClean="0"/>
                        <a:t>დამატებით 250 ახალ ბენეფიციარზე , სულ ჯამურად 500 ბენეფიციარზე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150.0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79608"/>
                  </a:ext>
                </a:extLst>
              </a:tr>
              <a:tr h="368509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აივ ინფიცირებულ პირთა ბინაზე მოვლა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100.0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4472739"/>
                  </a:ext>
                </a:extLst>
              </a:tr>
              <a:tr h="368509">
                <a:tc>
                  <a:txBody>
                    <a:bodyPr/>
                    <a:lstStyle/>
                    <a:p>
                      <a:r>
                        <a:rPr lang="ka-GE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აივ-ინფექცია/შიდსით დაავადებულთა სტაციონარული მომსახურებით უზრუნველყოფა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2,450.0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6398719"/>
                  </a:ext>
                </a:extLst>
              </a:tr>
              <a:tr h="514901">
                <a:tc>
                  <a:txBody>
                    <a:bodyPr/>
                    <a:lstStyle/>
                    <a:p>
                      <a:r>
                        <a:rPr lang="ka-GE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აივ-ინფექციის/შიდსის სამკურნალო პირველი რიგის (სრულად) და მეორე რიგის (სრული ღირებულების არა უმეტეს 80%-ისა) მედიკამენტების შესყიდვა 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2,420.0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5098403"/>
                  </a:ext>
                </a:extLst>
              </a:tr>
              <a:tr h="368509">
                <a:tc>
                  <a:txBody>
                    <a:bodyPr/>
                    <a:lstStyle/>
                    <a:p>
                      <a:r>
                        <a:rPr lang="ka-GE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სგგ ინფექციების დიაგნოსტიკა და მკურნალობა აივ ინფექცია/შიდსის მაღალი რისკის პირებში 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400.0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203467"/>
                  </a:ext>
                </a:extLst>
              </a:tr>
              <a:tr h="368509">
                <a:tc>
                  <a:txBody>
                    <a:bodyPr/>
                    <a:lstStyle/>
                    <a:p>
                      <a:r>
                        <a:rPr lang="ka-GE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აივ ინფექცია/შიდსის პრევნეცია ნარკოტიკების ინექციურ მომხმარებლებში 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335.0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24605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9004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2400" b="1" dirty="0">
                <a:solidFill>
                  <a:schemeClr val="tx2">
                    <a:lumMod val="50000"/>
                  </a:schemeClr>
                </a:solidFill>
              </a:rPr>
              <a:t>2020 წლის </a:t>
            </a:r>
            <a:r>
              <a:rPr lang="ka-GE" sz="2400" b="1" dirty="0" smtClean="0">
                <a:solidFill>
                  <a:schemeClr val="tx2">
                    <a:lumMod val="50000"/>
                  </a:schemeClr>
                </a:solidFill>
              </a:rPr>
              <a:t>აივ-ინფექცია/შიდსის </a:t>
            </a:r>
            <a:r>
              <a:rPr lang="ka-GE" sz="2400" b="1" dirty="0">
                <a:solidFill>
                  <a:schemeClr val="tx2">
                    <a:lumMod val="50000"/>
                  </a:schemeClr>
                </a:solidFill>
              </a:rPr>
              <a:t>მართვის სახელმწიფო პროგრამის ფარგლებში გათვალისწინებულია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ka-GE" sz="2000" dirty="0">
                <a:solidFill>
                  <a:schemeClr val="accent1">
                    <a:lumMod val="75000"/>
                  </a:schemeClr>
                </a:solidFill>
              </a:rPr>
              <a:t>პრევენციული ანტირეტროვირუსული მკურნალობა წლიური საპროგნოზო რაოდენობით - 300 ბენეფიციარი;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ka-GE" sz="18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ka-GE" sz="2000" dirty="0">
                <a:solidFill>
                  <a:schemeClr val="accent1">
                    <a:lumMod val="75000"/>
                  </a:schemeClr>
                </a:solidFill>
              </a:rPr>
              <a:t>არვ მკურნალობის მონიტორინგის ტესტ-სისტემები (აივ რაოდენობრივი PCR ტესტ-სისტემები თავისი სახარჯი მასალებით)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ka-GE" sz="1600" b="1" dirty="0" smtClean="0">
                <a:solidFill>
                  <a:schemeClr val="accent1">
                    <a:lumMod val="75000"/>
                  </a:schemeClr>
                </a:solidFill>
              </a:rPr>
              <a:t>6 თვის მარაგი შესყიდულია გლობალური ფონდის მიერ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ka-GE" sz="1600" b="1" dirty="0" smtClean="0">
                <a:solidFill>
                  <a:schemeClr val="accent1">
                    <a:lumMod val="75000"/>
                  </a:schemeClr>
                </a:solidFill>
              </a:rPr>
              <a:t>ივლისიდან ტესტ-სისტემების ღირებულება გათვალისწინებულ იქნება ვაუჩერის ღირებულებაში </a:t>
            </a:r>
            <a:endParaRPr lang="ka-GE" sz="16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ka-GE" sz="2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ka-GE" sz="2000" dirty="0" smtClean="0">
                <a:solidFill>
                  <a:schemeClr val="accent1">
                    <a:lumMod val="75000"/>
                  </a:schemeClr>
                </a:solidFill>
              </a:rPr>
              <a:t>არვ </a:t>
            </a:r>
            <a:r>
              <a:rPr lang="ka-GE" sz="2000" dirty="0">
                <a:solidFill>
                  <a:schemeClr val="accent1">
                    <a:lumMod val="75000"/>
                  </a:schemeClr>
                </a:solidFill>
              </a:rPr>
              <a:t>მკურნალობის მონიტორინგის მობილური </a:t>
            </a:r>
            <a:r>
              <a:rPr lang="ka-GE" sz="2000" dirty="0" smtClean="0">
                <a:solidFill>
                  <a:schemeClr val="accent1">
                    <a:lumMod val="75000"/>
                  </a:schemeClr>
                </a:solidFill>
              </a:rPr>
              <a:t>გუნდების დაფინანსება</a:t>
            </a:r>
          </a:p>
          <a:p>
            <a:pPr marL="0" indent="0">
              <a:buNone/>
            </a:pPr>
            <a:endParaRPr lang="ka-GE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ka-GE" sz="2000" dirty="0">
                <a:solidFill>
                  <a:schemeClr val="accent1">
                    <a:lumMod val="75000"/>
                  </a:schemeClr>
                </a:solidFill>
              </a:rPr>
              <a:t> აივ ინფექცია/შიდსის პრევნეცია ნარკოტიკების ინექციურ მომხმარებლებში </a:t>
            </a:r>
            <a:endParaRPr lang="ka-GE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ka-GE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ka-GE" sz="2000" dirty="0">
                <a:solidFill>
                  <a:schemeClr val="accent1">
                    <a:lumMod val="75000"/>
                  </a:schemeClr>
                </a:solidFill>
              </a:rPr>
              <a:t>სგგ ინფექციების დიაგნოსტიკა და მკურნალობა აივ ინფექცია/შიდსის მაღალი რისკის პირებში</a:t>
            </a:r>
            <a:endParaRPr lang="en-US" sz="1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02447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6621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ka-GE" sz="3200" dirty="0" smtClean="0">
                <a:solidFill>
                  <a:schemeClr val="tx2">
                    <a:lumMod val="50000"/>
                  </a:schemeClr>
                </a:solidFill>
              </a:rPr>
              <a:t>მადლობა ყურადღებისათვის!</a:t>
            </a:r>
            <a:endParaRPr lang="en-US" sz="32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8552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2400" b="1" dirty="0" smtClean="0">
                <a:solidFill>
                  <a:schemeClr val="tx2">
                    <a:lumMod val="50000"/>
                  </a:schemeClr>
                </a:solidFill>
              </a:rPr>
              <a:t>ტუბერკულოზის მართვა</a:t>
            </a:r>
            <a:br>
              <a:rPr lang="ka-GE" sz="2400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ka-GE" sz="2400" b="1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ka-GE" sz="2400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ka-GE" sz="1800" b="1" i="1" dirty="0" smtClean="0">
                <a:solidFill>
                  <a:schemeClr val="tx2">
                    <a:lumMod val="50000"/>
                  </a:schemeClr>
                </a:solidFill>
              </a:rPr>
              <a:t>ღონისძიებები, რომელთა ტრანზიცია </a:t>
            </a:r>
            <a:r>
              <a:rPr lang="en-US" sz="1800" b="1" i="1" dirty="0" smtClean="0">
                <a:solidFill>
                  <a:schemeClr val="tx2">
                    <a:lumMod val="50000"/>
                  </a:schemeClr>
                </a:solidFill>
              </a:rPr>
              <a:t>2020 </a:t>
            </a:r>
            <a:r>
              <a:rPr lang="ka-GE" sz="1800" b="1" i="1" dirty="0" smtClean="0">
                <a:solidFill>
                  <a:schemeClr val="tx2">
                    <a:lumMod val="50000"/>
                  </a:schemeClr>
                </a:solidFill>
              </a:rPr>
              <a:t>წლამდე სრულად/ან წილობრივად განხორციელდა სახელმწიფო პროგრამის ფარგლებში</a:t>
            </a:r>
            <a:endParaRPr lang="en-US" sz="1800" b="1" i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84664"/>
          </a:xfrm>
        </p:spPr>
        <p:txBody>
          <a:bodyPr>
            <a:normAutofit/>
          </a:bodyPr>
          <a:lstStyle/>
          <a:p>
            <a:r>
              <a:rPr lang="ka-GE" sz="2200" dirty="0" smtClean="0">
                <a:solidFill>
                  <a:schemeClr val="tx2">
                    <a:lumMod val="75000"/>
                  </a:schemeClr>
                </a:solidFill>
              </a:rPr>
              <a:t>ტუბერკულოზის </a:t>
            </a:r>
            <a:r>
              <a:rPr lang="ka-GE" sz="2200" dirty="0">
                <a:solidFill>
                  <a:schemeClr val="tx2">
                    <a:lumMod val="75000"/>
                  </a:schemeClr>
                </a:solidFill>
              </a:rPr>
              <a:t>სამკურნალო  პირველი </a:t>
            </a:r>
            <a:r>
              <a:rPr lang="ka-GE" sz="2200" dirty="0" smtClean="0">
                <a:solidFill>
                  <a:schemeClr val="tx2">
                    <a:lumMod val="75000"/>
                  </a:schemeClr>
                </a:solidFill>
              </a:rPr>
              <a:t>და </a:t>
            </a:r>
            <a:r>
              <a:rPr lang="ka-GE" sz="2200" dirty="0">
                <a:solidFill>
                  <a:schemeClr val="tx2">
                    <a:lumMod val="75000"/>
                  </a:schemeClr>
                </a:solidFill>
              </a:rPr>
              <a:t>მეორე რიგის </a:t>
            </a:r>
            <a:r>
              <a:rPr lang="ka-GE" sz="2200" dirty="0" smtClean="0">
                <a:solidFill>
                  <a:schemeClr val="tx2">
                    <a:lumMod val="75000"/>
                  </a:schemeClr>
                </a:solidFill>
              </a:rPr>
              <a:t>მედიკამენტების შესყიდვა</a:t>
            </a:r>
          </a:p>
          <a:p>
            <a:pPr marL="0" indent="0">
              <a:buNone/>
            </a:pPr>
            <a:endParaRPr lang="ka-GE" sz="22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ka-GE" sz="2200" dirty="0">
                <a:solidFill>
                  <a:schemeClr val="tx2">
                    <a:lumMod val="75000"/>
                  </a:schemeClr>
                </a:solidFill>
              </a:rPr>
              <a:t>ტუბერკულოზის სამკურნალო მეორე რიგის მედიკამენტებით მკურნალობის დროს გვერდითი მოვლენებისთვის სამკურნალო მედიკამენტების </a:t>
            </a:r>
            <a:r>
              <a:rPr lang="ka-GE" sz="2200" dirty="0" smtClean="0">
                <a:solidFill>
                  <a:schemeClr val="tx2">
                    <a:lumMod val="75000"/>
                  </a:schemeClr>
                </a:solidFill>
              </a:rPr>
              <a:t>შესყიდვა</a:t>
            </a:r>
          </a:p>
          <a:p>
            <a:endParaRPr lang="ka-GE" sz="22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ka-GE" sz="2200" dirty="0" smtClean="0">
                <a:solidFill>
                  <a:schemeClr val="tx2">
                    <a:lumMod val="75000"/>
                  </a:schemeClr>
                </a:solidFill>
              </a:rPr>
              <a:t>ამბულატორიულ </a:t>
            </a:r>
            <a:r>
              <a:rPr lang="ka-GE" sz="2200" dirty="0">
                <a:solidFill>
                  <a:schemeClr val="tx2">
                    <a:lumMod val="75000"/>
                  </a:schemeClr>
                </a:solidFill>
              </a:rPr>
              <a:t>მკურნალობაზე მყოფი რეზისტენტული ფორმის ტუბერკულოზით დაავადებულთა  ფულადი წახალისების დაფინანსება</a:t>
            </a:r>
          </a:p>
          <a:p>
            <a:pPr marL="0" indent="0">
              <a:buNone/>
            </a:pPr>
            <a:endParaRPr lang="ka-GE" sz="22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ka-GE" sz="2200" dirty="0" smtClean="0">
                <a:solidFill>
                  <a:schemeClr val="tx2">
                    <a:lumMod val="75000"/>
                  </a:schemeClr>
                </a:solidFill>
              </a:rPr>
              <a:t>ინფექციის </a:t>
            </a:r>
            <a:r>
              <a:rPr lang="ka-GE" sz="2200" dirty="0">
                <a:solidFill>
                  <a:schemeClr val="tx2">
                    <a:lumMod val="75000"/>
                  </a:schemeClr>
                </a:solidFill>
              </a:rPr>
              <a:t>კონტროლის ინდივიდუალური საშუალებები - რესპირატორების შეძენა ტუბერკულოზის პროგრამისთვის (სტაციონარში და ამბულატორიებში მომუშავე სამედიცინო პერსონალისთვის</a:t>
            </a:r>
            <a:r>
              <a:rPr lang="ka-GE" sz="2200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</a:p>
          <a:p>
            <a:endParaRPr lang="ka-GE" sz="2200" dirty="0" smtClean="0"/>
          </a:p>
          <a:p>
            <a:pPr marL="0" indent="0">
              <a:buNone/>
            </a:pPr>
            <a:endParaRPr lang="ka-GE" sz="2200" b="1" dirty="0" smtClean="0"/>
          </a:p>
          <a:p>
            <a:endParaRPr lang="ka-GE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76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2400" b="1" dirty="0" smtClean="0">
                <a:solidFill>
                  <a:schemeClr val="tx2">
                    <a:lumMod val="50000"/>
                  </a:schemeClr>
                </a:solidFill>
              </a:rPr>
              <a:t>პირველი და მეორე რიგის ანტიტუბერკულოზური მედიკამენტების შესყიდვის წილი სახელმწიფოს მხრიდან წლების მიხედვით</a:t>
            </a:r>
            <a:endParaRPr lang="en-US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638465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89823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98475"/>
            <a:ext cx="10711375" cy="2194560"/>
          </a:xfrm>
        </p:spPr>
        <p:txBody>
          <a:bodyPr>
            <a:noAutofit/>
          </a:bodyPr>
          <a:lstStyle/>
          <a:p>
            <a:pPr algn="ctr"/>
            <a:r>
              <a:rPr lang="ka-GE" sz="2400" b="1" dirty="0" smtClean="0">
                <a:solidFill>
                  <a:schemeClr val="tx2">
                    <a:lumMod val="50000"/>
                  </a:schemeClr>
                </a:solidFill>
              </a:rPr>
              <a:t>ტუბერკულოზის </a:t>
            </a:r>
            <a:r>
              <a:rPr lang="ka-GE" sz="2400" b="1" dirty="0">
                <a:solidFill>
                  <a:schemeClr val="tx2">
                    <a:lumMod val="50000"/>
                  </a:schemeClr>
                </a:solidFill>
              </a:rPr>
              <a:t>სამკურნალო მეორე რიგის მედიკამენტებით მკურნალობის დროს გვერდითი მოვლენებისთვის სამკურნალო მედიკამენტების შესყიდვა</a:t>
            </a:r>
            <a:br>
              <a:rPr lang="ka-GE" sz="2400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ka-GE" sz="2400" b="1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ka-GE" sz="2400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ka-GE" sz="1800" dirty="0" smtClean="0">
                <a:solidFill>
                  <a:schemeClr val="tx2">
                    <a:lumMod val="75000"/>
                  </a:schemeClr>
                </a:solidFill>
              </a:rPr>
              <a:t>2018 წლის სახელმწიფო პროგრამის ფარგლებში მკურნალობის გვერდითი ეფექტების მართვის უზრუნველსაყოფად გათვალისწინებული იქნა ამბულატორიული მკურნალობის ვაუჩერების 10%-იანი ზრდა</a:t>
            </a:r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n-US" sz="1800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en-US" sz="1800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9544671"/>
              </p:ext>
            </p:extLst>
          </p:nvPr>
        </p:nvGraphicFramePr>
        <p:xfrm>
          <a:off x="838200" y="2082018"/>
          <a:ext cx="10515600" cy="43469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44112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ka-GE" sz="2400" b="1" dirty="0">
                <a:solidFill>
                  <a:schemeClr val="tx2">
                    <a:lumMod val="75000"/>
                  </a:schemeClr>
                </a:solidFill>
              </a:rPr>
              <a:t>ამბულატორიულ მკურნალობაზე მყოფი რეზისტენტული ფორმის ტუბერკულოზით დაავადებულთა  ფულადი წახალისების დაფინანსება</a:t>
            </a:r>
            <a:br>
              <a:rPr lang="ka-GE" sz="2400" b="1" dirty="0">
                <a:solidFill>
                  <a:schemeClr val="tx2">
                    <a:lumMod val="75000"/>
                  </a:schemeClr>
                </a:solidFill>
              </a:rPr>
            </a:br>
            <a:endParaRPr lang="en-US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615990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21168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2400" b="1" dirty="0">
                <a:solidFill>
                  <a:schemeClr val="tx2">
                    <a:lumMod val="75000"/>
                  </a:schemeClr>
                </a:solidFill>
              </a:rPr>
              <a:t>სხვა </a:t>
            </a:r>
            <a:r>
              <a:rPr lang="ka-GE" sz="2400" b="1" dirty="0" smtClean="0">
                <a:solidFill>
                  <a:schemeClr val="tx2">
                    <a:lumMod val="75000"/>
                  </a:schemeClr>
                </a:solidFill>
              </a:rPr>
              <a:t>ღონისძიებები, </a:t>
            </a:r>
            <a:r>
              <a:rPr lang="ka-GE" sz="2400" b="1" dirty="0">
                <a:solidFill>
                  <a:schemeClr val="tx2">
                    <a:lumMod val="75000"/>
                  </a:schemeClr>
                </a:solidFill>
              </a:rPr>
              <a:t>რაც გათვალისწინებულია </a:t>
            </a:r>
            <a:r>
              <a:rPr lang="ka-GE" sz="2400" b="1" dirty="0" smtClean="0">
                <a:solidFill>
                  <a:schemeClr val="tx2">
                    <a:lumMod val="75000"/>
                  </a:schemeClr>
                </a:solidFill>
              </a:rPr>
              <a:t>ტუბერკულოზის მართვის სახელმწიფო </a:t>
            </a:r>
            <a:r>
              <a:rPr lang="ka-GE" sz="2400" b="1" dirty="0">
                <a:solidFill>
                  <a:schemeClr val="tx2">
                    <a:lumMod val="75000"/>
                  </a:schemeClr>
                </a:solidFill>
              </a:rPr>
              <a:t>პროგრამის ფარგლებში</a:t>
            </a:r>
            <a:endParaRPr lang="en-US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ka-GE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ka-GE" sz="2400" b="1" dirty="0">
                <a:solidFill>
                  <a:schemeClr val="tx2">
                    <a:lumMod val="50000"/>
                  </a:schemeClr>
                </a:solidFill>
              </a:rPr>
              <a:t>ინფექციის კონტროლის ინდივიდუალური საშუალებები - რესპირატორების შეძენა </a:t>
            </a:r>
            <a:r>
              <a:rPr lang="ka-GE" sz="2400" b="1" dirty="0" smtClean="0">
                <a:solidFill>
                  <a:schemeClr val="tx2">
                    <a:lumMod val="50000"/>
                  </a:schemeClr>
                </a:solidFill>
              </a:rPr>
              <a:t>სტაციონარში </a:t>
            </a:r>
            <a:r>
              <a:rPr lang="ka-GE" sz="2400" b="1" dirty="0">
                <a:solidFill>
                  <a:schemeClr val="tx2">
                    <a:lumMod val="50000"/>
                  </a:schemeClr>
                </a:solidFill>
              </a:rPr>
              <a:t>და ამბულატორიებში მომუშავე სამედიცინო </a:t>
            </a:r>
            <a:r>
              <a:rPr lang="ka-GE" sz="2400" b="1" dirty="0" smtClean="0">
                <a:solidFill>
                  <a:schemeClr val="tx2">
                    <a:lumMod val="50000"/>
                  </a:schemeClr>
                </a:solidFill>
              </a:rPr>
              <a:t>პერსონალისთვის - </a:t>
            </a:r>
          </a:p>
          <a:p>
            <a:pPr marL="0" indent="0" algn="just">
              <a:buNone/>
            </a:pPr>
            <a:endParaRPr lang="ka-GE" sz="24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b="1" dirty="0">
                <a:solidFill>
                  <a:schemeClr val="accent1">
                    <a:lumMod val="75000"/>
                  </a:schemeClr>
                </a:solidFill>
              </a:rPr>
              <a:t>შეისყიდება სერვისის მიმწოდებელი დაწესებულების მიერ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898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2400" b="1" dirty="0" smtClean="0">
                <a:solidFill>
                  <a:schemeClr val="tx2">
                    <a:lumMod val="50000"/>
                  </a:schemeClr>
                </a:solidFill>
              </a:rPr>
              <a:t>ტუბერკულოზის მართვის სახელმწიფო პროგრამის ბიუჯეტი წლების მიხედვით</a:t>
            </a:r>
            <a:endParaRPr lang="en-US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170190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009165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2400" b="1" dirty="0" smtClean="0">
                <a:solidFill>
                  <a:schemeClr val="tx2">
                    <a:lumMod val="75000"/>
                  </a:schemeClr>
                </a:solidFill>
              </a:rPr>
              <a:t>ტუბერკულოზის მართვის 2020 წლის სახელმწიფო პროგრამის ბიუჯეტი</a:t>
            </a:r>
            <a:endParaRPr lang="en-US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2680305"/>
              </p:ext>
            </p:extLst>
          </p:nvPr>
        </p:nvGraphicFramePr>
        <p:xfrm>
          <a:off x="817419" y="1978026"/>
          <a:ext cx="10536382" cy="47027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4364">
                  <a:extLst>
                    <a:ext uri="{9D8B030D-6E8A-4147-A177-3AD203B41FA5}">
                      <a16:colId xmlns:a16="http://schemas.microsoft.com/office/drawing/2014/main" val="1814776097"/>
                    </a:ext>
                  </a:extLst>
                </a:gridCol>
                <a:gridCol w="3332018">
                  <a:extLst>
                    <a:ext uri="{9D8B030D-6E8A-4147-A177-3AD203B41FA5}">
                      <a16:colId xmlns:a16="http://schemas.microsoft.com/office/drawing/2014/main" val="534633034"/>
                    </a:ext>
                  </a:extLst>
                </a:gridCol>
              </a:tblGrid>
              <a:tr h="353785"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bg1"/>
                          </a:solidFill>
                        </a:rPr>
                        <a:t>კომპონენტის დასახელება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ბიუჯეტი (ათასი ლარი)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2835122"/>
                  </a:ext>
                </a:extLst>
              </a:tr>
              <a:tr h="825499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ამბულატორიული მომსახურება (მათ შორის, პენიტენციურ დაწესებულებებში ტუბსაწინააღმდეგო ამბულატორიული ღონისძიებების დაფინანსება – 12 500 ლარი თვეში)</a:t>
                      </a:r>
                    </a:p>
                    <a:p>
                      <a:pPr algn="l" fontAlgn="ctr"/>
                      <a:endParaRPr lang="ka-GE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3,121.0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0270307"/>
                  </a:ext>
                </a:extLst>
              </a:tr>
              <a:tr h="353785">
                <a:tc>
                  <a:txBody>
                    <a:bodyPr/>
                    <a:lstStyle/>
                    <a:p>
                      <a:r>
                        <a:rPr lang="ka-GE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ლაბორატორიული კონტროლი და ნახველის ლოჯისტიკა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1,870.0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341058"/>
                  </a:ext>
                </a:extLst>
              </a:tr>
              <a:tr h="353785">
                <a:tc>
                  <a:txBody>
                    <a:bodyPr/>
                    <a:lstStyle/>
                    <a:p>
                      <a:r>
                        <a:rPr lang="ka-GE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სტაციონარული მომსახურება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9,500.0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1321333"/>
                  </a:ext>
                </a:extLst>
              </a:tr>
              <a:tr h="501196">
                <a:tc>
                  <a:txBody>
                    <a:bodyPr/>
                    <a:lstStyle/>
                    <a:p>
                      <a:r>
                        <a:rPr lang="ka-GE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პენიტენციური დაწესებულებებისათვის ტუბერკულოზის მართვისთვის მედიკამენტების, სხვა სახარჯი და დამხმარე მასალების შესყიდვა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39.2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7422029"/>
                  </a:ext>
                </a:extLst>
              </a:tr>
              <a:tr h="353785">
                <a:tc>
                  <a:txBody>
                    <a:bodyPr/>
                    <a:lstStyle/>
                    <a:p>
                      <a:r>
                        <a:rPr lang="ka-GE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ტუბერკულოზის პროგრამის რეგიონალური მართვა და მონიტორინგი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37.8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7574992"/>
                  </a:ext>
                </a:extLst>
              </a:tr>
              <a:tr h="619124">
                <a:tc>
                  <a:txBody>
                    <a:bodyPr/>
                    <a:lstStyle/>
                    <a:p>
                      <a:r>
                        <a:rPr lang="ka-GE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ტუბერკულოზის სამკურნალო პირველი და მეორე რიგის (სრული ღირებულების არა უმეტეს 75%) მედიკამენტების შესყიდვა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ka-GE" dirty="0" smtClean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ka-G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1,402.0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23057"/>
                  </a:ext>
                </a:extLst>
              </a:tr>
              <a:tr h="122807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სენსიტიური და რეზისტენტული ფორმის ტუბერკულოზით დაავადებულ პაციენტთა მკურნალობაზე დამყოლობის გაუმჯობესების მიზნით, რეზისტენტული ფორმის ტუბერკულოზით დაავადებულთა ფულადი წახალისების დაფინანსება</a:t>
                      </a:r>
                      <a:endParaRPr lang="en-US" sz="1400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410.0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32522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7513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2400" b="1" dirty="0">
                <a:solidFill>
                  <a:schemeClr val="tx2">
                    <a:lumMod val="50000"/>
                  </a:schemeClr>
                </a:solidFill>
              </a:rPr>
              <a:t>2020 წლის </a:t>
            </a:r>
            <a:r>
              <a:rPr lang="ka-GE" sz="2400" b="1" dirty="0" smtClean="0">
                <a:solidFill>
                  <a:schemeClr val="tx2">
                    <a:lumMod val="50000"/>
                  </a:schemeClr>
                </a:solidFill>
              </a:rPr>
              <a:t>ტუბერკულოზის მართვის სახელმწიფო </a:t>
            </a:r>
            <a:r>
              <a:rPr lang="ka-GE" sz="2400" b="1" dirty="0">
                <a:solidFill>
                  <a:schemeClr val="tx2">
                    <a:lumMod val="50000"/>
                  </a:schemeClr>
                </a:solidFill>
              </a:rPr>
              <a:t>პროგრამის ფარგლებში გათვალისწინებულია</a:t>
            </a:r>
            <a:endParaRPr lang="en-US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ka-GE" dirty="0" smtClean="0"/>
          </a:p>
          <a:p>
            <a:pPr algn="just"/>
            <a:r>
              <a:rPr lang="ka-GE" sz="2400" dirty="0">
                <a:solidFill>
                  <a:schemeClr val="tx2">
                    <a:lumMod val="50000"/>
                  </a:schemeClr>
                </a:solidFill>
              </a:rPr>
              <a:t>ტუბერკულოზის სამკურნალო პირველი და მეორე რიგის (სრული ღირებულების არა უმეტეს </a:t>
            </a:r>
            <a:r>
              <a:rPr lang="ka-GE" sz="2400" dirty="0" smtClean="0">
                <a:solidFill>
                  <a:schemeClr val="tx2">
                    <a:lumMod val="50000"/>
                  </a:schemeClr>
                </a:solidFill>
              </a:rPr>
              <a:t>80%) </a:t>
            </a:r>
            <a:r>
              <a:rPr lang="ka-GE" sz="2400" dirty="0">
                <a:solidFill>
                  <a:schemeClr val="tx2">
                    <a:lumMod val="50000"/>
                  </a:schemeClr>
                </a:solidFill>
              </a:rPr>
              <a:t>მედიკამენტების </a:t>
            </a:r>
            <a:r>
              <a:rPr lang="ka-GE" sz="2400" dirty="0" smtClean="0">
                <a:solidFill>
                  <a:schemeClr val="tx2">
                    <a:lumMod val="50000"/>
                  </a:schemeClr>
                </a:solidFill>
              </a:rPr>
              <a:t>შესყიდვა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ka-GE" sz="2000" dirty="0" smtClean="0">
                <a:solidFill>
                  <a:schemeClr val="accent1">
                    <a:lumMod val="75000"/>
                  </a:schemeClr>
                </a:solidFill>
              </a:rPr>
              <a:t>საჭირო ბიუჯეტი - 1 892 000 ლარი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ka-GE" sz="2000" dirty="0" smtClean="0">
                <a:solidFill>
                  <a:schemeClr val="accent1">
                    <a:lumMod val="75000"/>
                  </a:schemeClr>
                </a:solidFill>
              </a:rPr>
              <a:t>ბიუჯეტის პროექტით - 1 402 000 ლარი</a:t>
            </a:r>
            <a:endParaRPr lang="ka-GE" sz="2000" dirty="0">
              <a:solidFill>
                <a:schemeClr val="accent1">
                  <a:lumMod val="75000"/>
                </a:schemeClr>
              </a:solidFill>
            </a:endParaRP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ka-GE" sz="2000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ka-GE" sz="2000" dirty="0" smtClean="0">
                <a:solidFill>
                  <a:srgbClr val="FF0000"/>
                </a:solidFill>
              </a:rPr>
              <a:t>(ბიუჯეტი დეფიციტურია-დაახლოებით 490.0 ათასი ლარი)</a:t>
            </a:r>
          </a:p>
          <a:p>
            <a:pPr lvl="2" algn="just">
              <a:buFont typeface="Wingdings" panose="05000000000000000000" pitchFamily="2" charset="2"/>
              <a:buChar char="ü"/>
            </a:pPr>
            <a:endParaRPr lang="ka-GE" sz="16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ka-GE" sz="2400" dirty="0" smtClean="0">
                <a:solidFill>
                  <a:schemeClr val="tx2">
                    <a:lumMod val="50000"/>
                  </a:schemeClr>
                </a:solidFill>
              </a:rPr>
              <a:t>MGIT </a:t>
            </a:r>
            <a:r>
              <a:rPr lang="ka-GE" sz="2400" dirty="0" smtClean="0">
                <a:solidFill>
                  <a:schemeClr val="tx2">
                    <a:lumMod val="50000"/>
                  </a:schemeClr>
                </a:solidFill>
              </a:rPr>
              <a:t>და </a:t>
            </a:r>
            <a:r>
              <a:rPr lang="ka-GE" sz="2400" dirty="0">
                <a:solidFill>
                  <a:schemeClr val="tx2">
                    <a:lumMod val="50000"/>
                  </a:schemeClr>
                </a:solidFill>
              </a:rPr>
              <a:t>LPA კვლევებისთვის </a:t>
            </a:r>
            <a:r>
              <a:rPr lang="ka-GE" sz="2400" dirty="0" smtClean="0">
                <a:solidFill>
                  <a:schemeClr val="tx2">
                    <a:lumMod val="50000"/>
                  </a:schemeClr>
                </a:solidFill>
              </a:rPr>
              <a:t>(</a:t>
            </a:r>
            <a:r>
              <a:rPr lang="ka-GE" sz="2400" dirty="0">
                <a:solidFill>
                  <a:schemeClr val="tx2">
                    <a:lumMod val="50000"/>
                  </a:schemeClr>
                </a:solidFill>
              </a:rPr>
              <a:t>თხევად ნიადაგზე კულტურალური კვლევა და წამლისადმი რეზისტენტობის დადგენის სწრაფი მეთოდები) </a:t>
            </a:r>
            <a:r>
              <a:rPr lang="ka-GE" sz="2400" dirty="0" smtClean="0">
                <a:solidFill>
                  <a:schemeClr val="tx2">
                    <a:lumMod val="50000"/>
                  </a:schemeClr>
                </a:solidFill>
              </a:rPr>
              <a:t>საჭირო </a:t>
            </a:r>
            <a:r>
              <a:rPr lang="ka-GE" sz="2400" dirty="0" smtClean="0">
                <a:solidFill>
                  <a:schemeClr val="tx2">
                    <a:lumMod val="50000"/>
                  </a:schemeClr>
                </a:solidFill>
              </a:rPr>
              <a:t>რეაგენტების </a:t>
            </a:r>
            <a:r>
              <a:rPr lang="ka-GE" sz="2400" dirty="0">
                <a:solidFill>
                  <a:schemeClr val="tx2">
                    <a:lumMod val="50000"/>
                  </a:schemeClr>
                </a:solidFill>
              </a:rPr>
              <a:t>და  სახარჯი მასალის </a:t>
            </a:r>
            <a:r>
              <a:rPr lang="ka-GE" sz="2400" dirty="0" smtClean="0">
                <a:solidFill>
                  <a:schemeClr val="tx2">
                    <a:lumMod val="50000"/>
                  </a:schemeClr>
                </a:solidFill>
              </a:rPr>
              <a:t>50% შეძენა </a:t>
            </a:r>
            <a:endParaRPr lang="ka-GE" sz="2400" dirty="0" smtClean="0">
              <a:solidFill>
                <a:schemeClr val="tx2">
                  <a:lumMod val="50000"/>
                </a:schemeClr>
              </a:solidFill>
            </a:endParaRP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ka-GE" sz="2000" dirty="0">
                <a:solidFill>
                  <a:schemeClr val="accent1">
                    <a:lumMod val="75000"/>
                  </a:schemeClr>
                </a:solidFill>
              </a:rPr>
              <a:t>საჭირო ბიუჯეტი - 361 000 ლარი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ka-GE" sz="2000" dirty="0">
                <a:solidFill>
                  <a:schemeClr val="accent1">
                    <a:lumMod val="75000"/>
                  </a:schemeClr>
                </a:solidFill>
              </a:rPr>
              <a:t>ბიუჯეტის პროექტით - 300 000 ლარი</a:t>
            </a: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02299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540</TotalTime>
  <Words>638</Words>
  <Application>Microsoft Office PowerPoint</Application>
  <PresentationFormat>Widescreen</PresentationFormat>
  <Paragraphs>110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Sylfaen</vt:lpstr>
      <vt:lpstr>Wingdings</vt:lpstr>
      <vt:lpstr>Office Theme</vt:lpstr>
      <vt:lpstr>გლობალური ფონდის აქტივობების ტრანზიცია ჯანმრთელობის დაცვის სახელმწიფო პროგრამების ფარგლებში</vt:lpstr>
      <vt:lpstr>ტუბერკულოზის მართვა  ღონისძიებები, რომელთა ტრანზიცია 2020 წლამდე სრულად/ან წილობრივად განხორციელდა სახელმწიფო პროგრამის ფარგლებში</vt:lpstr>
      <vt:lpstr>პირველი და მეორე რიგის ანტიტუბერკულოზური მედიკამენტების შესყიდვის წილი სახელმწიფოს მხრიდან წლების მიხედვით</vt:lpstr>
      <vt:lpstr>ტუბერკულოზის სამკურნალო მეორე რიგის მედიკამენტებით მკურნალობის დროს გვერდითი მოვლენებისთვის სამკურნალო მედიკამენტების შესყიდვა  2018 წლის სახელმწიფო პროგრამის ფარგლებში მკურნალობის გვერდითი ეფექტების მართვის უზრუნველსაყოფად გათვალისწინებული იქნა ამბულატორიული მკურნალობის ვაუჩერების 10%-იანი ზრდა </vt:lpstr>
      <vt:lpstr>ამბულატორიულ მკურნალობაზე მყოფი რეზისტენტული ფორმის ტუბერკულოზით დაავადებულთა  ფულადი წახალისების დაფინანსება </vt:lpstr>
      <vt:lpstr>სხვა ღონისძიებები, რაც გათვალისწინებულია ტუბერკულოზის მართვის სახელმწიფო პროგრამის ფარგლებში</vt:lpstr>
      <vt:lpstr>ტუბერკულოზის მართვის სახელმწიფო პროგრამის ბიუჯეტი წლების მიხედვით</vt:lpstr>
      <vt:lpstr>ტუბერკულოზის მართვის 2020 წლის სახელმწიფო პროგრამის ბიუჯეტი</vt:lpstr>
      <vt:lpstr>2020 წლის ტუბერკულოზის მართვის სახელმწიფო პროგრამის ფარგლებში გათვალისწინებულია</vt:lpstr>
      <vt:lpstr>აივ-ინფექცია/შიდსის მართვა  ღონისძიებები, რომელთა ტრანზიცია 2020 წლამდე სრულად/ან წილობრივად განხორციელდა სახელმწიფო პროგრამის ფარგლებში</vt:lpstr>
      <vt:lpstr>პირველი და მეორე რიგის არვ მედიკამენტების შესყიდვის წილი სახელმწიფოს მხრიდან წლების მიხედვით</vt:lpstr>
      <vt:lpstr>  არვ მონიტორინგის ტესტ-სისტემების შესყიდვა  2018-2019 წლიდან, ტესტ-სისტემებით ნაწილობრივ უზრუნველსაყოფად,  ამბულატორიული მომსახურების კომპონენტში გათვალისწინებულია - პირველი ვიზიტის (გაფართოებული) და განმეორებითი ვიზიტის (გაფართოებული) ერთეულის ღირებულებების ზრდა </vt:lpstr>
      <vt:lpstr>პრე და პოს აივ ექსპოზიციის პროფილაქტიკური მედიკამენტოზური მკურნალობა</vt:lpstr>
      <vt:lpstr>აივ ინფექცია/შიდსით დაავადებულთათვის გრიპის და B ჰეპატიტის ვაქცინების შესყიდვა  </vt:lpstr>
      <vt:lpstr>აივ-ინფექცია/შიდსის სახელმწიფო პროგრამის ბიუჯეტი წლების მიხედვით</vt:lpstr>
      <vt:lpstr>აივ-ინფექცია/შიდსის მართვის 2020 წლის სახელმწიფო პროგრამის ბიუჯეტი</vt:lpstr>
      <vt:lpstr>2020 წლის აივ-ინფექცია/შიდსის მართვის სახელმწიფო პროგრამის ფარგლებში გათვალისწინებულია</vt:lpstr>
      <vt:lpstr>მადლობა ყურადღებისათვის!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Ekaterine Adamia</dc:creator>
  <cp:lastModifiedBy>Windows User</cp:lastModifiedBy>
  <cp:revision>36</cp:revision>
  <dcterms:created xsi:type="dcterms:W3CDTF">2019-11-09T09:45:34Z</dcterms:created>
  <dcterms:modified xsi:type="dcterms:W3CDTF">2019-11-10T10:36:11Z</dcterms:modified>
</cp:coreProperties>
</file>